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9" r:id="rId3"/>
    <p:sldId id="257" r:id="rId4"/>
    <p:sldId id="270" r:id="rId5"/>
    <p:sldId id="266" r:id="rId6"/>
    <p:sldId id="281" r:id="rId7"/>
    <p:sldId id="275" r:id="rId8"/>
    <p:sldId id="258" r:id="rId9"/>
    <p:sldId id="263" r:id="rId10"/>
    <p:sldId id="264" r:id="rId11"/>
    <p:sldId id="269" r:id="rId12"/>
    <p:sldId id="276" r:id="rId13"/>
    <p:sldId id="271" r:id="rId14"/>
    <p:sldId id="260" r:id="rId15"/>
    <p:sldId id="261" r:id="rId16"/>
    <p:sldId id="277" r:id="rId17"/>
    <p:sldId id="278" r:id="rId18"/>
    <p:sldId id="279" r:id="rId19"/>
    <p:sldId id="262" r:id="rId20"/>
    <p:sldId id="280" r:id="rId21"/>
    <p:sldId id="265" r:id="rId22"/>
    <p:sldId id="268" r:id="rId23"/>
    <p:sldId id="267" r:id="rId24"/>
    <p:sldId id="272" r:id="rId25"/>
    <p:sldId id="273" r:id="rId26"/>
    <p:sldId id="274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3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tif>
</file>

<file path=ppt/media/image27.tif>
</file>

<file path=ppt/media/image28.tif>
</file>

<file path=ppt/media/image29.tif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scil.dinf.usherbrooke.ca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"/><Relationship Id="rId5" Type="http://schemas.openxmlformats.org/officeDocument/2006/relationships/image" Target="../media/image26.tif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"/><Relationship Id="rId5" Type="http://schemas.openxmlformats.org/officeDocument/2006/relationships/image" Target="../media/image28.tif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632302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490" y="3131715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://scil.dinf.usherbrooke.ca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" y="5812660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567" y="3209801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20" y="4242647"/>
            <a:ext cx="2615353" cy="261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09690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508822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276033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Tip! In very diseased brains e.g. with large tumors or stroke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3500"/>
            <a:ext cx="7664450" cy="8778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connectivity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r>
              <a:rPr lang="en-US" dirty="0" smtClean="0"/>
              <a:t>Cortical surface </a:t>
            </a:r>
          </a:p>
          <a:p>
            <a:pPr lvl="1"/>
            <a:r>
              <a:rPr lang="en-US" dirty="0" smtClean="0"/>
              <a:t>Connect with cortical surface</a:t>
            </a:r>
          </a:p>
          <a:p>
            <a:pPr lvl="1"/>
            <a:r>
              <a:rPr lang="en-US" dirty="0" smtClean="0"/>
              <a:t>Connect with sub-cortical areas</a:t>
            </a:r>
          </a:p>
          <a:p>
            <a:r>
              <a:rPr lang="en-US" dirty="0" smtClean="0"/>
              <a:t>Connectivity</a:t>
            </a:r>
          </a:p>
          <a:p>
            <a:pPr lvl="1"/>
            <a:r>
              <a:rPr lang="en-US" dirty="0" smtClean="0"/>
              <a:t>Understand the basics of graph theory. </a:t>
            </a:r>
          </a:p>
          <a:p>
            <a:pPr lvl="1"/>
            <a:r>
              <a:rPr lang="en-US" dirty="0" smtClean="0"/>
              <a:t>Be critical with counting streamlines.</a:t>
            </a:r>
          </a:p>
          <a:p>
            <a:pPr lvl="1"/>
            <a:r>
              <a:rPr lang="en-US" dirty="0" smtClean="0"/>
              <a:t>An example of good counting with the </a:t>
            </a:r>
            <a:r>
              <a:rPr lang="en-US" dirty="0" err="1" smtClean="0"/>
              <a:t>tractometer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6921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99421" y="4221486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1863" y="4802030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critical when 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tract-analysis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525" y="4213498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Connecting streamlines to maps</a:t>
            </a:r>
          </a:p>
          <a:p>
            <a:pPr lvl="1"/>
            <a:r>
              <a:rPr lang="en-US" sz="1800" dirty="0" smtClean="0"/>
              <a:t>Streamlines and metrics in the “same” space (native space).</a:t>
            </a:r>
          </a:p>
          <a:p>
            <a:pPr lvl="1"/>
            <a:r>
              <a:rPr lang="en-US" sz="1800" dirty="0" smtClean="0"/>
              <a:t>Streamlines and metrics are in different space but still having the transformation from the one to the other.</a:t>
            </a:r>
          </a:p>
          <a:p>
            <a:r>
              <a:rPr lang="en-US" sz="1800" dirty="0" smtClean="0"/>
              <a:t>By interpolating the metric values on the points of the streamlines we can start talking about bundle integrity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5599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tract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bundle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streamlines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71103" y="3560499"/>
            <a:ext cx="14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from the ISMRM 2015 challenge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4727" y="2274570"/>
            <a:ext cx="5712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Voxel perfect alignment with the T1 is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Motion can push your connectivity results massively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need more accurate ways of measuring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87127" y="3707130"/>
            <a:ext cx="6588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connectivity. </a:t>
            </a:r>
          </a:p>
          <a:p>
            <a:r>
              <a:rPr lang="en-US" dirty="0" smtClean="0"/>
              <a:t>Now valid connections are the bundles which are close to the model</a:t>
            </a:r>
          </a:p>
          <a:p>
            <a:r>
              <a:rPr lang="en-US" dirty="0"/>
              <a:t>b</a:t>
            </a:r>
            <a:r>
              <a:rPr lang="en-US" dirty="0" smtClean="0"/>
              <a:t>undle up to a distance threshold.</a:t>
            </a:r>
          </a:p>
          <a:p>
            <a:r>
              <a:rPr lang="en-US" dirty="0" smtClean="0"/>
              <a:t>This technique does not require voxel perfect alignment and can</a:t>
            </a:r>
          </a:p>
          <a:p>
            <a:r>
              <a:rPr lang="en-US" dirty="0" smtClean="0"/>
              <a:t>deal with small warps.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8" y="984851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6194" y="1183434"/>
            <a:ext cx="33376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</a:t>
            </a:r>
          </a:p>
          <a:p>
            <a:r>
              <a:rPr lang="en-US" dirty="0" smtClean="0"/>
              <a:t>nonlinear registration and project</a:t>
            </a:r>
          </a:p>
          <a:p>
            <a:r>
              <a:rPr lang="en-US" dirty="0" smtClean="0"/>
              <a:t>the planes back in 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25" y="3614636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95361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863" y="-42562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data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763" y="121706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2009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32" y="2047688"/>
            <a:ext cx="4176817" cy="45480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2888" y="2047688"/>
            <a:ext cx="383502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is difficult to compare directly </a:t>
            </a:r>
          </a:p>
          <a:p>
            <a:r>
              <a:rPr lang="en-US" dirty="0" smtClean="0"/>
              <a:t>the arc length functions. The authors </a:t>
            </a:r>
          </a:p>
          <a:p>
            <a:r>
              <a:rPr lang="en-US" dirty="0" smtClean="0"/>
              <a:t>Used </a:t>
            </a:r>
            <a:r>
              <a:rPr lang="en-US" dirty="0" smtClean="0"/>
              <a:t>functional data analysis to fit the </a:t>
            </a:r>
          </a:p>
          <a:p>
            <a:r>
              <a:rPr lang="en-US" dirty="0"/>
              <a:t>p</a:t>
            </a:r>
            <a:r>
              <a:rPr lang="en-US" dirty="0" smtClean="0"/>
              <a:t>rofiles as coefficients of B-splines.</a:t>
            </a:r>
          </a:p>
          <a:p>
            <a:endParaRPr lang="en-US" dirty="0" smtClean="0"/>
          </a:p>
          <a:p>
            <a:r>
              <a:rPr lang="en-US" dirty="0" smtClean="0"/>
              <a:t>And then use discriminant analysis</a:t>
            </a:r>
          </a:p>
          <a:p>
            <a:r>
              <a:rPr lang="en-US" dirty="0" smtClean="0"/>
              <a:t>with t</a:t>
            </a:r>
            <a:r>
              <a:rPr lang="en-US" dirty="0" smtClean="0"/>
              <a:t>he principal components of </a:t>
            </a:r>
          </a:p>
          <a:p>
            <a:r>
              <a:rPr lang="en-US" dirty="0" smtClean="0"/>
              <a:t>the coefficients of these B-splines.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1" y="724288"/>
            <a:ext cx="4176817" cy="13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Measures along/from a centroid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317624"/>
            <a:ext cx="3132501" cy="4084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8625" y="115094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Cross-sections along a centroid</a:t>
            </a:r>
          </a:p>
          <a:p>
            <a:r>
              <a:rPr lang="en-US" dirty="0" err="1" smtClean="0"/>
              <a:t>Renauld</a:t>
            </a:r>
            <a:r>
              <a:rPr lang="en-US" dirty="0" smtClean="0"/>
              <a:t> et al., “Morphology </a:t>
            </a:r>
            <a:r>
              <a:rPr lang="en-US" dirty="0"/>
              <a:t>of thalamus, LGN and optic radiation do not influence EEG alpha waves”, Brain function and structure (submitted), 2015</a:t>
            </a: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563801" y="2753207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 flipV="1">
            <a:off x="5329646" y="3367149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5455919" y="3197330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82192" y="3027511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7027146" y="2819168"/>
            <a:ext cx="420023" cy="49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680404" y="2459032"/>
            <a:ext cx="10913" cy="762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6644" y="4194663"/>
            <a:ext cx="2296226" cy="226800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4386214" y="3854087"/>
            <a:ext cx="3025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Distance maps from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214895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sets of streamlines for group comparisons (advanced)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3" y="1570288"/>
            <a:ext cx="4964576" cy="2068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8617" y="1958080"/>
            <a:ext cx="2891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Garyfallidis</a:t>
            </a:r>
            <a:r>
              <a:rPr lang="en-US" dirty="0" smtClean="0"/>
              <a:t> et al. PhD thesis, </a:t>
            </a:r>
          </a:p>
          <a:p>
            <a:r>
              <a:rPr lang="en-US" dirty="0" smtClean="0"/>
              <a:t>Univ. of Cambridge, 2012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9" y="3934939"/>
            <a:ext cx="4567428" cy="12264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538" y="5237557"/>
            <a:ext cx="4219385" cy="9003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4401" y="2930453"/>
            <a:ext cx="35341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adjacency (BA) is a metric</a:t>
            </a:r>
          </a:p>
          <a:p>
            <a:r>
              <a:rPr lang="en-US" dirty="0" smtClean="0"/>
              <a:t>for comparing how similar are </a:t>
            </a:r>
          </a:p>
          <a:p>
            <a:r>
              <a:rPr lang="en-US" dirty="0"/>
              <a:t>c</a:t>
            </a:r>
            <a:r>
              <a:rPr lang="en-US" dirty="0" smtClean="0"/>
              <a:t>lusters between different subjects.</a:t>
            </a:r>
          </a:p>
          <a:p>
            <a:endParaRPr lang="en-US" dirty="0"/>
          </a:p>
          <a:p>
            <a:r>
              <a:rPr lang="en-US" dirty="0" smtClean="0"/>
              <a:t>The streamlines of all subjects need</a:t>
            </a:r>
          </a:p>
          <a:p>
            <a:r>
              <a:rPr lang="en-US" dirty="0"/>
              <a:t>t</a:t>
            </a:r>
            <a:r>
              <a:rPr lang="en-US" dirty="0" smtClean="0"/>
              <a:t>o be in the same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396" y="1099910"/>
            <a:ext cx="8810954" cy="4498975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Make the mental leap from images to streamlines. The grid is not everything!</a:t>
            </a:r>
          </a:p>
          <a:p>
            <a:pPr lvl="1"/>
            <a:r>
              <a:rPr lang="en-US" dirty="0" smtClean="0"/>
              <a:t>The world of streamlines is a world of opportunity.</a:t>
            </a:r>
            <a:endParaRPr lang="en-US" dirty="0" smtClean="0"/>
          </a:p>
          <a:p>
            <a:pPr lvl="1"/>
            <a:r>
              <a:rPr lang="en-US" dirty="0" smtClean="0"/>
              <a:t>Automatic segmentation of streamlines is reducing manual segmentation.</a:t>
            </a:r>
            <a:endParaRPr lang="en-US" dirty="0" smtClean="0"/>
          </a:p>
          <a:p>
            <a:pPr lvl="1"/>
            <a:r>
              <a:rPr lang="en-US" dirty="0" smtClean="0"/>
              <a:t>Registration of bundles is also very powerful.</a:t>
            </a:r>
          </a:p>
          <a:p>
            <a:pPr lvl="1"/>
            <a:r>
              <a:rPr lang="en-US" dirty="0" smtClean="0"/>
              <a:t>Clustering/simplification can show you hidden structures</a:t>
            </a:r>
          </a:p>
          <a:p>
            <a:pPr marL="457200" lvl="1" indent="0">
              <a:buNone/>
            </a:pPr>
            <a:r>
              <a:rPr lang="en-US" dirty="0"/>
              <a:t>a</a:t>
            </a:r>
            <a:r>
              <a:rPr lang="en-US" dirty="0" smtClean="0"/>
              <a:t>nd reduce computational complexity.</a:t>
            </a:r>
          </a:p>
          <a:p>
            <a:pPr lvl="1"/>
            <a:r>
              <a:rPr lang="en-US" dirty="0" smtClean="0"/>
              <a:t>Study the bundles using centroids, distances, clusters, cross-sections and </a:t>
            </a:r>
            <a:r>
              <a:rPr lang="en-US" dirty="0" smtClean="0"/>
              <a:t>tell us more about the brain.</a:t>
            </a:r>
          </a:p>
          <a:p>
            <a:pPr lvl="1"/>
            <a:r>
              <a:rPr lang="en-US" dirty="0" smtClean="0"/>
              <a:t>Do not stick only to Tensor metrics move to AFD, QA and other newer measures. Get into microstructural measures along the bundles.</a:t>
            </a:r>
          </a:p>
          <a:p>
            <a:pPr lvl="1"/>
            <a:r>
              <a:rPr lang="en-US" dirty="0" smtClean="0"/>
              <a:t>Nearly all the tools shown in this course are available in Diffusion Imaging in Python. </a:t>
            </a:r>
          </a:p>
          <a:p>
            <a:pPr lvl="1"/>
            <a:r>
              <a:rPr lang="en-US" dirty="0" smtClean="0"/>
              <a:t>Find me in the DIPY booth for more information.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463" y="130536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4930159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8" y="2023928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Z:\Images\SCIL\logo\logo6_inverte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329" y="871075"/>
            <a:ext cx="3036142" cy="303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tractometer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257871" y="4140526"/>
            <a:ext cx="3765479" cy="19377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065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images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89647"/>
            <a:ext cx="8108950" cy="365569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Streamlines are polylines (a series of line segments) where their points are in floating point coordinates (x=10.3, y=10.5, z=1.8). </a:t>
            </a:r>
          </a:p>
          <a:p>
            <a:endParaRPr lang="en-US" dirty="0"/>
          </a:p>
          <a:p>
            <a:r>
              <a:rPr lang="en-US" dirty="0" smtClean="0"/>
              <a:t>This is in contrast to the image coordinates which are integer coordinates (</a:t>
            </a:r>
            <a:r>
              <a:rPr lang="en-US" dirty="0" err="1" smtClean="0"/>
              <a:t>i</a:t>
            </a:r>
            <a:r>
              <a:rPr lang="en-US" dirty="0" smtClean="0"/>
              <a:t>=10, j=11, k=2). </a:t>
            </a:r>
          </a:p>
          <a:p>
            <a:endParaRPr lang="en-US" dirty="0"/>
          </a:p>
          <a:p>
            <a:r>
              <a:rPr lang="en-US" dirty="0" smtClean="0"/>
              <a:t>An affine transformation (4x4 transformation matrix) is needed to go from streamline coordinates to image coordinates. Given e.g. from the </a:t>
            </a:r>
            <a:r>
              <a:rPr lang="en-US" dirty="0" err="1" smtClean="0"/>
              <a:t>Nifti</a:t>
            </a:r>
            <a:r>
              <a:rPr lang="en-US" dirty="0" smtClean="0"/>
              <a:t> file.</a:t>
            </a:r>
          </a:p>
          <a:p>
            <a:endParaRPr lang="en-US" dirty="0" smtClean="0"/>
          </a:p>
          <a:p>
            <a:r>
              <a:rPr lang="en-US" dirty="0" smtClean="0"/>
              <a:t>Common file formats for streamlines are </a:t>
            </a:r>
            <a:r>
              <a:rPr lang="en-US" dirty="0" err="1" smtClean="0"/>
              <a:t>Trackvis</a:t>
            </a:r>
            <a:r>
              <a:rPr lang="en-US" dirty="0" smtClean="0"/>
              <a:t> (*.</a:t>
            </a:r>
            <a:r>
              <a:rPr lang="en-US" dirty="0" err="1" smtClean="0"/>
              <a:t>trk</a:t>
            </a:r>
            <a:r>
              <a:rPr lang="en-US" dirty="0" smtClean="0"/>
              <a:t>), *.</a:t>
            </a:r>
            <a:r>
              <a:rPr lang="en-US" dirty="0" err="1" smtClean="0"/>
              <a:t>vtk</a:t>
            </a:r>
            <a:r>
              <a:rPr lang="en-US" dirty="0" smtClean="0"/>
              <a:t>,  *.</a:t>
            </a:r>
            <a:r>
              <a:rPr lang="en-US" dirty="0" err="1" smtClean="0"/>
              <a:t>tck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Common file formats for metrics is </a:t>
            </a:r>
            <a:r>
              <a:rPr lang="en-US" dirty="0" err="1" smtClean="0"/>
              <a:t>Nifti</a:t>
            </a:r>
            <a:r>
              <a:rPr lang="en-US" dirty="0" smtClean="0"/>
              <a:t> (*.nii.gz, *.</a:t>
            </a:r>
            <a:r>
              <a:rPr lang="en-US" dirty="0" err="1" smtClean="0"/>
              <a:t>nii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01627" y="4806012"/>
            <a:ext cx="84455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Make sure you understand the space of the streamlines in comparison to the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space </a:t>
            </a:r>
            <a:r>
              <a:rPr lang="en-US" dirty="0">
                <a:solidFill>
                  <a:schemeClr val="accent5"/>
                </a:solidFill>
              </a:rPr>
              <a:t>of the images and how to go from the one space to the </a:t>
            </a:r>
            <a:r>
              <a:rPr lang="en-US" dirty="0" smtClean="0">
                <a:solidFill>
                  <a:schemeClr val="accent5"/>
                </a:solidFill>
              </a:rPr>
              <a:t>other. Familiarize </a:t>
            </a:r>
            <a:r>
              <a:rPr lang="en-US" dirty="0">
                <a:solidFill>
                  <a:schemeClr val="accent5"/>
                </a:solidFill>
              </a:rPr>
              <a:t>yourself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with </a:t>
            </a:r>
            <a:r>
              <a:rPr lang="en-US" dirty="0">
                <a:solidFill>
                  <a:schemeClr val="accent5"/>
                </a:solidFill>
              </a:rPr>
              <a:t>RAS 1mm, LAS, LPS etc.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1626" y="5760894"/>
            <a:ext cx="7066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Know your voxel origin. Is it in the center of the voxel (e.g. </a:t>
            </a:r>
            <a:r>
              <a:rPr lang="en-US" dirty="0" err="1">
                <a:solidFill>
                  <a:schemeClr val="accent5"/>
                </a:solidFill>
              </a:rPr>
              <a:t>Nifti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>
                <a:solidFill>
                  <a:schemeClr val="accent5"/>
                </a:solidFill>
              </a:rPr>
              <a:t>or in the corner of the voxel (e.g. </a:t>
            </a:r>
            <a:r>
              <a:rPr lang="en-US" dirty="0" err="1">
                <a:solidFill>
                  <a:schemeClr val="accent5"/>
                </a:solidFill>
              </a:rPr>
              <a:t>Trackvis</a:t>
            </a:r>
            <a:r>
              <a:rPr lang="en-US" dirty="0">
                <a:solidFill>
                  <a:schemeClr val="accent5"/>
                </a:solidFill>
              </a:rPr>
              <a:t>).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334903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contain connectivity information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can tell us about shape and orientation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8188" y="2952488"/>
            <a:ext cx="4622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 order of the points between two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streamlines can be the reverse even in the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same bundle.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271511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356857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3016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1274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345097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30442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0375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3863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5136" y="4203440"/>
            <a:ext cx="5218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These are discrete 3D curves. Difficult to set</a:t>
            </a:r>
          </a:p>
          <a:p>
            <a:r>
              <a:rPr lang="en-US" dirty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oordinate systems along 3D curves. Torsion</a:t>
            </a:r>
          </a:p>
          <a:p>
            <a:r>
              <a:rPr lang="en-US" dirty="0">
                <a:solidFill>
                  <a:schemeClr val="accent5"/>
                </a:solidFill>
              </a:rPr>
              <a:t>a</a:t>
            </a:r>
            <a:r>
              <a:rPr lang="en-US" dirty="0" smtClean="0">
                <a:solidFill>
                  <a:schemeClr val="accent5"/>
                </a:solidFill>
              </a:rPr>
              <a:t>nd curvature are error prone.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68188" y="5859619"/>
            <a:ext cx="600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There is no essence of neighborhood of streamlines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without setting a distance between streamlines. 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375136" y="5297881"/>
            <a:ext cx="504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Many points… computationally expensive.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409639" y="1663936"/>
            <a:ext cx="3201520" cy="2455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22" y="1636185"/>
            <a:ext cx="3369940" cy="240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705" y="4513560"/>
            <a:ext cx="50868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Haussdorff</a:t>
            </a:r>
            <a:r>
              <a:rPr lang="en-US" dirty="0" smtClean="0"/>
              <a:t>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Computationally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put together streamlines of different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Streamlines can have different numbers of points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5946454" y="4526335"/>
            <a:ext cx="27805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Vector-like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Points are now arrays of </a:t>
            </a:r>
          </a:p>
          <a:p>
            <a:r>
              <a:rPr lang="en-US" dirty="0"/>
              <a:t>f</a:t>
            </a:r>
            <a:r>
              <a:rPr lang="en-US" dirty="0" smtClean="0"/>
              <a:t>ixed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Separate streamlines </a:t>
            </a:r>
          </a:p>
          <a:p>
            <a:r>
              <a:rPr lang="en-US" dirty="0" smtClean="0"/>
              <a:t>of different length.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54" name="Group 2"/>
          <p:cNvGrpSpPr>
            <a:grpSpLocks/>
          </p:cNvGrpSpPr>
          <p:nvPr/>
        </p:nvGrpSpPr>
        <p:grpSpPr bwMode="auto">
          <a:xfrm>
            <a:off x="4711556" y="3671560"/>
            <a:ext cx="3186272" cy="877784"/>
            <a:chOff x="3766" y="1024"/>
            <a:chExt cx="1952" cy="519"/>
          </a:xfrm>
        </p:grpSpPr>
        <p:sp>
          <p:nvSpPr>
            <p:cNvPr id="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2"/>
          <p:cNvGrpSpPr>
            <a:grpSpLocks/>
          </p:cNvGrpSpPr>
          <p:nvPr/>
        </p:nvGrpSpPr>
        <p:grpSpPr bwMode="auto">
          <a:xfrm>
            <a:off x="4755889" y="4012607"/>
            <a:ext cx="3006458" cy="805513"/>
            <a:chOff x="3766" y="1024"/>
            <a:chExt cx="1952" cy="519"/>
          </a:xfrm>
        </p:grpSpPr>
        <p:sp>
          <p:nvSpPr>
            <p:cNvPr id="8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54" name="Group 2"/>
          <p:cNvGrpSpPr>
            <a:grpSpLocks/>
          </p:cNvGrpSpPr>
          <p:nvPr/>
        </p:nvGrpSpPr>
        <p:grpSpPr bwMode="auto">
          <a:xfrm>
            <a:off x="4756953" y="4830579"/>
            <a:ext cx="3186272" cy="877784"/>
            <a:chOff x="3766" y="1024"/>
            <a:chExt cx="1952" cy="519"/>
          </a:xfrm>
        </p:grpSpPr>
        <p:sp>
          <p:nvSpPr>
            <p:cNvPr id="1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4591904" y="5486283"/>
            <a:ext cx="4411282" cy="805513"/>
            <a:chOff x="3766" y="1024"/>
            <a:chExt cx="1952" cy="519"/>
          </a:xfrm>
        </p:grpSpPr>
        <p:sp>
          <p:nvSpPr>
            <p:cNvPr id="17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8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9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0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1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2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3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5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6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7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8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9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0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1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2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3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4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5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6" name="Oval 22"/>
            <p:cNvSpPr>
              <a:spLocks noChangeArrowheads="1"/>
            </p:cNvSpPr>
            <p:nvPr/>
          </p:nvSpPr>
          <p:spPr bwMode="auto">
            <a:xfrm>
              <a:off x="5579" y="1300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7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7905682" y="4158555"/>
            <a:ext cx="126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Lower MDF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7915332" y="537731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MDF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6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  <p:bldP spid="205" grpId="0"/>
      <p:bldP spid="20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QuickBundles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2015</a:t>
            </a:r>
            <a:endParaRPr lang="en-US" dirty="0"/>
          </a:p>
          <a:p>
            <a:endParaRPr lang="en-US" dirty="0" smtClean="0"/>
          </a:p>
          <a:p>
            <a:r>
              <a:rPr lang="en-US" sz="1600" dirty="0" smtClean="0"/>
              <a:t>You will be able to identify hidden areas of</a:t>
            </a:r>
          </a:p>
          <a:p>
            <a:r>
              <a:rPr lang="en-US" sz="1600" dirty="0" smtClean="0"/>
              <a:t>your datasets and simplify the computational </a:t>
            </a:r>
          </a:p>
          <a:p>
            <a:r>
              <a:rPr lang="en-US" sz="1600" dirty="0" smtClean="0"/>
              <a:t>load of </a:t>
            </a:r>
            <a:r>
              <a:rPr lang="en-US" sz="1600" dirty="0" err="1" smtClean="0"/>
              <a:t>of</a:t>
            </a:r>
            <a:r>
              <a:rPr lang="en-US" sz="1600" dirty="0" smtClean="0"/>
              <a:t> processing streamlines. </a:t>
            </a:r>
          </a:p>
          <a:p>
            <a:r>
              <a:rPr lang="en-US" sz="1600" dirty="0" smtClean="0"/>
              <a:t>An easy way to 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Centroids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a single distance threshold (mm)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Very fast!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694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90697" y="4274393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This is unsupervised learning. Do not expect to get anatomically relevant clusters as a neuroanatomist would define them. Especially in the case of a whole brain tractography.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401781" y="5259244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For anatomically relevant bundles you need to use supervised learning i.e. have a model of the bundles that you are looking for.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67552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41299" y="6026721"/>
            <a:ext cx="76196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 other clustering algorithms / distances see the work of Guevara, O’Donnell and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Corouge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31" grpId="0"/>
      <p:bldP spid="4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tract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7257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Segmentation  of streamlines</a:t>
            </a:r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Automatic </a:t>
            </a:r>
          </a:p>
          <a:p>
            <a:pPr lvl="1"/>
            <a:r>
              <a:rPr lang="en-US" dirty="0" smtClean="0"/>
              <a:t>Semi-automatic</a:t>
            </a:r>
          </a:p>
          <a:p>
            <a:r>
              <a:rPr lang="en-US" dirty="0" smtClean="0"/>
              <a:t>Registration</a:t>
            </a:r>
          </a:p>
          <a:p>
            <a:pPr lvl="1"/>
            <a:r>
              <a:rPr lang="en-US" dirty="0" smtClean="0"/>
              <a:t>Image-based (old school) covered by Konstantinos</a:t>
            </a:r>
          </a:p>
          <a:p>
            <a:pPr lvl="1"/>
            <a:r>
              <a:rPr lang="en-US" dirty="0" smtClean="0"/>
              <a:t>Streamline-based (new) brings many new capabilities</a:t>
            </a:r>
          </a:p>
          <a:p>
            <a:r>
              <a:rPr lang="en-US" dirty="0" smtClean="0"/>
              <a:t>Subject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Statistics of metrics along bundles</a:t>
            </a:r>
          </a:p>
          <a:p>
            <a:pPr lvl="1"/>
            <a:r>
              <a:rPr lang="en-US" dirty="0" smtClean="0"/>
              <a:t>Perpendicular to bundles</a:t>
            </a:r>
          </a:p>
          <a:p>
            <a:r>
              <a:rPr lang="en-US" dirty="0" smtClean="0"/>
              <a:t>Group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New and exciting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2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99699" y="5603896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3870</TotalTime>
  <Words>1568</Words>
  <Application>Microsoft Office PowerPoint</Application>
  <PresentationFormat>On-screen Show (4:3)</PresentationFormat>
  <Paragraphs>267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Introduction to tract-analysis</vt:lpstr>
      <vt:lpstr>Streamlines and images</vt:lpstr>
      <vt:lpstr>Why streamlines are  useful?</vt:lpstr>
      <vt:lpstr>Streamline distances – which one to use ? </vt:lpstr>
      <vt:lpstr>Streamline distances – which one to use ? </vt:lpstr>
      <vt:lpstr>QuickBundles for Simplification</vt:lpstr>
      <vt:lpstr>Table of contents for tract analysis</vt:lpstr>
      <vt:lpstr>Manual segmentation</vt:lpstr>
      <vt:lpstr>Automatic Segmentation</vt:lpstr>
      <vt:lpstr>Registration of bundles</vt:lpstr>
      <vt:lpstr>Create bundle-specific atlases using SLR</vt:lpstr>
      <vt:lpstr>Whole-brain linear registration of streamlines</vt:lpstr>
      <vt:lpstr>Table of contents for connectivity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Lessons from the ISMRM 2015 challenge</vt:lpstr>
      <vt:lpstr>Tractometry</vt:lpstr>
      <vt:lpstr>Apparent fiber quantification</vt:lpstr>
      <vt:lpstr>Functional data analysis</vt:lpstr>
      <vt:lpstr>Measures along/from a centroid</vt:lpstr>
      <vt:lpstr>Comparing sets of streamlines for group comparisons (advanced)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190</cp:revision>
  <dcterms:created xsi:type="dcterms:W3CDTF">2015-05-26T19:37:54Z</dcterms:created>
  <dcterms:modified xsi:type="dcterms:W3CDTF">2015-06-11T05:04:45Z</dcterms:modified>
</cp:coreProperties>
</file>

<file path=docProps/thumbnail.jpeg>
</file>